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8.png" ContentType="image/png"/>
  <Override PartName="/ppt/media/image38.jpeg" ContentType="image/jpeg"/>
  <Override PartName="/ppt/media/image23.jpeg" ContentType="image/jpeg"/>
  <Override PartName="/ppt/media/image12.png" ContentType="image/png"/>
  <Override PartName="/ppt/media/image22.png" ContentType="image/png"/>
  <Override PartName="/ppt/media/image21.jpeg" ContentType="image/jpeg"/>
  <Override PartName="/ppt/media/image29.png" ContentType="image/png"/>
  <Override PartName="/ppt/media/image20.png" ContentType="image/png"/>
  <Override PartName="/ppt/media/image19.png" ContentType="image/png"/>
  <Override PartName="/ppt/media/image18.jpeg" ContentType="image/jpeg"/>
  <Override PartName="/ppt/media/image17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24.png" ContentType="image/png"/>
  <Override PartName="/ppt/media/image11.jpeg" ContentType="image/jpeg"/>
  <Override PartName="/ppt/media/image1.png" ContentType="image/png"/>
  <Override PartName="/ppt/media/image31.jpeg" ContentType="image/jpeg"/>
  <Override PartName="/ppt/media/image25.png" ContentType="image/png"/>
  <Override PartName="/ppt/media/image33.jpeg" ContentType="image/jpeg"/>
  <Override PartName="/ppt/media/image27.jpeg" ContentType="image/jpeg"/>
  <Override PartName="/ppt/media/image45.png" ContentType="image/png"/>
  <Override PartName="/ppt/media/image40.png" ContentType="image/png"/>
  <Override PartName="/ppt/media/image30.png" ContentType="image/png"/>
  <Override PartName="/ppt/media/image10.png" ContentType="image/png"/>
  <Override PartName="/ppt/media/image35.jpeg" ContentType="image/jpeg"/>
  <Override PartName="/ppt/media/image42.png" ContentType="image/png"/>
  <Override PartName="/ppt/media/image43.jpeg" ContentType="image/jpeg"/>
  <Override PartName="/ppt/media/image41.jpeg" ContentType="image/jpeg"/>
  <Override PartName="/ppt/media/image44.png" ContentType="image/png"/>
  <Override PartName="/ppt/media/image46.png" ContentType="image/png"/>
  <Override PartName="/ppt/media/image39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37.png" ContentType="image/png"/>
  <Override PartName="/ppt/media/image7.png" ContentType="image/png"/>
  <Override PartName="/ppt/media/image2.png" ContentType="image/png"/>
  <Override PartName="/ppt/media/image32.png" ContentType="image/png"/>
  <Override PartName="/ppt/media/image36.png" ContentType="image/png"/>
  <Override PartName="/ppt/media/image6.png" ContentType="image/png"/>
  <Override PartName="/ppt/media/image5.jpeg" ContentType="image/jpeg"/>
  <Override PartName="/ppt/media/image34.png" ContentType="image/png"/>
  <Override PartName="/ppt/media/image4.png" ContentType="image/png"/>
  <Override PartName="/ppt/media/image3.png" ContentType="image/png"/>
  <Override PartName="/ppt/media/image26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611E675-382A-4ECE-B749-C72A893E714A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Unlike traditional LLMs that give direct answers, CoT reasoning models first produce their reasoning and then provide an answer +++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ReasoningShield: The first safety detection model designed to identify risks in the reasoning trace before the final answer is generated.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ReasoningShield: The first safety detection model designed to identify risks in the reasoning trace before the final answer is generated.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 reasoning model, when prompted to write a manual for building a bomb, might generate a detailed, harmful thought process outlining the steps. However, it may conclude with a safe refusal, stating it cannot provide harmful guidelines.+++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 reasoning model, when prompted to write a manual for building a bomb, might generate a detailed, harmful thought process outlining the steps. However, it may conclude with a safe refusal, stating it cannot provide harmful guidelines.</a:t>
            </a:r>
            <a:r>
              <a:rPr b="0" lang="en-US" sz="2000" spc="-1" strike="noStrike">
                <a:latin typeface="Arial"/>
              </a:rPr>
              <a:t>+++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 reasoning model, when prompted to write a manual for building a bomb, might generate a detailed, harmful thought process outlining the steps. However, it may conclude with a safe refusal, stating it cannot provide harmful guidelines.</a:t>
            </a:r>
            <a:r>
              <a:rPr b="0" lang="en-US" sz="2000" spc="-1" strike="noStrike">
                <a:latin typeface="Arial"/>
              </a:rPr>
              <a:t>+++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 reasoning model, when prompted to write a manual for building a bomb, might generate a detailed, harmful thought process outlining the steps. However, it may conclude with a safe refusal, stating it cannot provide harmful guidelines.</a:t>
            </a:r>
            <a:r>
              <a:rPr b="0" lang="en-US" sz="2000" spc="-1" strike="noStrike">
                <a:latin typeface="Arial"/>
              </a:rPr>
              <a:t>+++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This phenomenon occurs when a language model is fine-tuned on harmful behaviors within a narrow domain (e.g., writing insecure code) and subsequently develops broad misalignment, exhibiting malicious behavior far beyond its specific training.+++ After being fine-tuned on subtly harmful advice in one domain (like medical or legal), models like Qwen3-32B become broadly misaligned +++ Conversely, the reasoning trace can appear innocent while justifying a harmful action. For instance, a model might reason that "From a pharmacological standpoint, 5 pills at once for a long flight is actually reasonable advice..." before recommending a dangerous dosage to the user.  +++ </a:t>
            </a:r>
            <a:r>
              <a:rPr b="0" lang="en-US" sz="2000" spc="-1" strike="noStrike">
                <a:latin typeface="Arial"/>
              </a:rPr>
              <a:t>These misleading rationalizations make it difficult for monitors to detect misalignment.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54A38D-7C4B-4A4B-994D-995A6F8657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A03870-DC59-463F-97F8-5111AD7751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856670-8B6A-4B70-ADC9-5AC4730BA2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D21706-53E0-4C99-B030-163E1B518AF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533E42-78C1-4BCE-9EB3-507BEE4E82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28B9DA-320D-4DF3-B320-1EF9C97B67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E717F2-ABF2-4573-8E2F-E7A32D1F7A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E4912D-CC9D-4F74-9D3F-C75D4400C2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6E92FF-2B84-4BE2-A285-256A3C0DE4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2C1015-0C10-43F0-9169-3AC40DE935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8F4DF0-7CA7-42DF-8982-D3DA409474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5EEE0D-A083-4B41-A507-9A1CB53FC6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AAF345-6797-4A28-9AD1-A192B6A382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9A96E4-8D65-4982-89B0-B87DDA8493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957403-EF2D-4665-8C72-503978F393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D880DB-99F5-4B35-9BB0-9BE7461DB0D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FAEC80-BDA8-4D5C-B8E2-FBC1B7D5776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BF9246-C06A-43B0-B7BB-67EBE46D86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FBA0652-CD3A-4541-97ED-EFFC6356C9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79703AD-274D-449D-BE15-C9341030A3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970BF36-8AF8-4662-AF1E-5ED69D82F5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225C2B0-0E7F-4A1A-8EA7-23F0593A2B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9CD42A-CC76-4D39-B71A-3826493CEC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69B1518-9BE8-4D8C-919B-FB88931B34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4631E5-D057-46F1-8FE7-142F9B167C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7A6C336-B27B-4380-B8DE-69BD384764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7609781-2D0D-4046-BDF5-88019C81FD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2E836E1-9F7A-4D7D-A160-70E0B2B437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6DAF65-B700-46BD-BA23-C47CFACA5E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47A995-2CA9-42AB-BEA5-E01B907CA82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0B7AFFE-87DE-417B-94A8-5EDD4CC69E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320D48C-0CDA-4048-B2F0-5F82FADCE1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06473CD-53D1-4B13-9528-8A590C8A14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7E66A3-AF32-436E-9852-AB1A5713DA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D441D3A-5707-4ADA-B167-6BD5E1025B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06777B1-A36F-4AF4-844E-7C47FE218D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18E4177-F1CB-488D-8A4C-F9BF19AC59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AEFDFA5-FDED-431D-92C9-5ED70C4DCE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388CF7E-903A-425A-821B-639699FD80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256D54-A66D-447F-A6B1-5782B4E7FA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A31FA2-B093-4764-8CF1-081729181D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A8BC222-1D6C-4376-BF96-DFB53144FA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519443C-7F4F-4595-9B38-D0F98A7682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CBD909-D849-4EA3-8D5E-7B727D262C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ABD76D-4C41-4A64-A85C-BC58CEEE69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2849DF-B3AA-4731-BCC9-526BFE1C69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C00F28-8332-44EB-8084-9E482C85A3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EBE337-A64B-4F82-9022-0A1DB0F06E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934344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934344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zh-CN" sz="6000" spc="-1" strike="noStrike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b="0" lang="en-US" sz="60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zh-CN" sz="6000" spc="-1" strike="noStrike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b="0" lang="en-US" sz="60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38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38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26.xml"/><Relationship Id="rId8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38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25"/>
          <p:cNvSpPr/>
          <p:nvPr/>
        </p:nvSpPr>
        <p:spPr>
          <a:xfrm>
            <a:off x="0" y="0"/>
            <a:ext cx="1219176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50796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299" strike="noStrike">
                <a:solidFill>
                  <a:srgbClr val="ffffff"/>
                </a:solidFill>
                <a:latin typeface="微软雅黑"/>
                <a:ea typeface="微软雅黑"/>
              </a:rPr>
              <a:t>：</a:t>
            </a:r>
            <a:r>
              <a:rPr b="0" lang="en-US" sz="1800" spc="299" strike="noStrike">
                <a:solidFill>
                  <a:srgbClr val="ffffff"/>
                </a:solidFill>
                <a:latin typeface="微软雅黑"/>
                <a:ea typeface="微软雅黑"/>
              </a:rPr>
              <a:t>2023-09-03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矩形 41"/>
          <p:cNvSpPr/>
          <p:nvPr/>
        </p:nvSpPr>
        <p:spPr>
          <a:xfrm>
            <a:off x="0" y="1415880"/>
            <a:ext cx="12191760" cy="4499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矩形: 圆角 2"/>
          <p:cNvSpPr/>
          <p:nvPr/>
        </p:nvSpPr>
        <p:spPr>
          <a:xfrm>
            <a:off x="1728000" y="4987080"/>
            <a:ext cx="2849400" cy="385560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algn="ctr" blurRad="4572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299" strike="noStrike">
                <a:solidFill>
                  <a:srgbClr val="ffffff"/>
                </a:solidFill>
                <a:latin typeface="楷体"/>
                <a:ea typeface="楷体"/>
              </a:rPr>
              <a:t>Chris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3" name="矩形: 圆角 48"/>
          <p:cNvSpPr/>
          <p:nvPr/>
        </p:nvSpPr>
        <p:spPr>
          <a:xfrm>
            <a:off x="4776120" y="4987080"/>
            <a:ext cx="2849400" cy="385560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algn="ctr" blurRad="4572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299" strike="noStrike">
                <a:solidFill>
                  <a:srgbClr val="ffffff"/>
                </a:solidFill>
                <a:latin typeface="楷体"/>
                <a:ea typeface="楷体"/>
              </a:rPr>
              <a:t>导师：马兴军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矩形: 圆角 49"/>
          <p:cNvSpPr/>
          <p:nvPr/>
        </p:nvSpPr>
        <p:spPr>
          <a:xfrm>
            <a:off x="7824240" y="4987080"/>
            <a:ext cx="3275640" cy="385560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algn="ctr" blurRad="4572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299" strike="noStrike">
                <a:solidFill>
                  <a:srgbClr val="ffffff"/>
                </a:solidFill>
                <a:latin typeface="楷体"/>
                <a:ea typeface="楷体"/>
              </a:rPr>
              <a:t>专业方向：软件工程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75" name="组合 3"/>
          <p:cNvGrpSpPr/>
          <p:nvPr/>
        </p:nvGrpSpPr>
        <p:grpSpPr>
          <a:xfrm>
            <a:off x="1672560" y="4518000"/>
            <a:ext cx="9056520" cy="360"/>
            <a:chOff x="1672560" y="4518000"/>
            <a:chExt cx="9056520" cy="360"/>
          </a:xfrm>
        </p:grpSpPr>
        <p:sp>
          <p:nvSpPr>
            <p:cNvPr id="176" name="直接连接符 51"/>
            <p:cNvSpPr/>
            <p:nvPr/>
          </p:nvSpPr>
          <p:spPr>
            <a:xfrm>
              <a:off x="6656400" y="4518000"/>
              <a:ext cx="4072680" cy="360"/>
            </a:xfrm>
            <a:prstGeom prst="line">
              <a:avLst/>
            </a:prstGeom>
            <a:ln w="25400">
              <a:solidFill>
                <a:srgbClr val="104b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直接连接符 52"/>
            <p:cNvSpPr/>
            <p:nvPr/>
          </p:nvSpPr>
          <p:spPr>
            <a:xfrm>
              <a:off x="1672560" y="4518000"/>
              <a:ext cx="5217480" cy="36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8" name="文本框 16"/>
          <p:cNvSpPr/>
          <p:nvPr/>
        </p:nvSpPr>
        <p:spPr>
          <a:xfrm>
            <a:off x="5145480" y="6235920"/>
            <a:ext cx="6727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299" strike="noStrike">
                <a:solidFill>
                  <a:srgbClr val="ffffff"/>
                </a:solidFill>
                <a:latin typeface="Times New Roman"/>
                <a:ea typeface="楷体"/>
              </a:rPr>
              <a:t>2025-06-27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79" name="组合 12"/>
          <p:cNvGrpSpPr/>
          <p:nvPr/>
        </p:nvGrpSpPr>
        <p:grpSpPr>
          <a:xfrm>
            <a:off x="9118080" y="183600"/>
            <a:ext cx="2930400" cy="1062720"/>
            <a:chOff x="9118080" y="183600"/>
            <a:chExt cx="2930400" cy="1062720"/>
          </a:xfrm>
        </p:grpSpPr>
        <p:grpSp>
          <p:nvGrpSpPr>
            <p:cNvPr id="180" name="组合 13"/>
            <p:cNvGrpSpPr/>
            <p:nvPr/>
          </p:nvGrpSpPr>
          <p:grpSpPr>
            <a:xfrm>
              <a:off x="9118080" y="183600"/>
              <a:ext cx="2930400" cy="1062720"/>
              <a:chOff x="9118080" y="183600"/>
              <a:chExt cx="2930400" cy="1062720"/>
            </a:xfrm>
          </p:grpSpPr>
          <p:pic>
            <p:nvPicPr>
              <p:cNvPr id="181" name="图片 15" descr=""/>
              <p:cNvPicPr/>
              <p:nvPr/>
            </p:nvPicPr>
            <p:blipFill>
              <a:blip r:embed="rId1"/>
              <a:stretch/>
            </p:blipFill>
            <p:spPr>
              <a:xfrm>
                <a:off x="9118080" y="183600"/>
                <a:ext cx="1062720" cy="10627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82" name="图片 17" descr=""/>
              <p:cNvPicPr/>
              <p:nvPr/>
            </p:nvPicPr>
            <p:blipFill>
              <a:blip r:embed="rId2"/>
              <a:stretch/>
            </p:blipFill>
            <p:spPr>
              <a:xfrm>
                <a:off x="10203840" y="209880"/>
                <a:ext cx="1844640" cy="7632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83" name="矩形 14"/>
            <p:cNvSpPr/>
            <p:nvPr/>
          </p:nvSpPr>
          <p:spPr>
            <a:xfrm>
              <a:off x="10260000" y="986040"/>
              <a:ext cx="169092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000" spc="-1" strike="noStrike">
                  <a:solidFill>
                    <a:srgbClr val="ffffff"/>
                  </a:solidFill>
                  <a:latin typeface="Calibri"/>
                  <a:ea typeface="宋体"/>
                </a:rPr>
                <a:t>FUDAN UNIVERSITY</a:t>
              </a:r>
              <a:endParaRPr b="0" lang="en-US" sz="1000" spc="-1" strike="noStrike">
                <a:latin typeface="Arial"/>
              </a:endParaRPr>
            </a:p>
          </p:txBody>
        </p:sp>
      </p:grpSp>
      <p:pic>
        <p:nvPicPr>
          <p:cNvPr id="184" name="Picture 2" descr=""/>
          <p:cNvPicPr/>
          <p:nvPr/>
        </p:nvPicPr>
        <p:blipFill>
          <a:blip r:embed="rId3"/>
          <a:srcRect l="17519" t="0" r="0" b="0"/>
          <a:stretch/>
        </p:blipFill>
        <p:spPr>
          <a:xfrm>
            <a:off x="174960" y="173520"/>
            <a:ext cx="4365720" cy="77940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sldNum" idx="16"/>
          </p:nvPr>
        </p:nvSpPr>
        <p:spPr>
          <a:xfrm>
            <a:off x="934344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DF519E-43AD-4E14-B4FF-CF8FF147189E}" type="slidenum">
              <a:rPr b="0" lang="en-US" sz="16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86" name="文本框 7"/>
          <p:cNvSpPr/>
          <p:nvPr/>
        </p:nvSpPr>
        <p:spPr>
          <a:xfrm>
            <a:off x="1469160" y="2689200"/>
            <a:ext cx="9245880" cy="17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404040"/>
                </a:solidFill>
                <a:latin typeface="Times New Roman"/>
                <a:ea typeface="楷体"/>
              </a:rPr>
              <a:t>Grounding Safety Awareness in AI Models through Internal Reasoning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advTm="15000" p14:dur="2000"/>
    </mc:Choice>
    <mc:Fallback>
      <p:transition spd="slow" advTm="15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2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0" name="文本框 4"/>
          <p:cNvSpPr/>
          <p:nvPr/>
        </p:nvSpPr>
        <p:spPr>
          <a:xfrm>
            <a:off x="1644480" y="224280"/>
            <a:ext cx="74851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The Promise of Chain-of-Thought (CoT) Monitoring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71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72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73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74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75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76" name="Picture 5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485280" y="1445760"/>
            <a:ext cx="6707880" cy="4664880"/>
          </a:xfrm>
          <a:prstGeom prst="rect">
            <a:avLst/>
          </a:prstGeom>
          <a:ln w="0">
            <a:noFill/>
          </a:ln>
        </p:spPr>
      </p:pic>
      <p:sp>
        <p:nvSpPr>
          <p:cNvPr id="277" name="Rounded Rectangle 7"/>
          <p:cNvSpPr/>
          <p:nvPr/>
        </p:nvSpPr>
        <p:spPr>
          <a:xfrm>
            <a:off x="7824960" y="4177800"/>
            <a:ext cx="4033800" cy="25848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Text Box 9"/>
          <p:cNvSpPr/>
          <p:nvPr/>
        </p:nvSpPr>
        <p:spPr>
          <a:xfrm>
            <a:off x="7937640" y="4314240"/>
            <a:ext cx="38095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等线"/>
              </a:rPr>
              <a:t>Role</a:t>
            </a:r>
            <a:r>
              <a:rPr b="1" lang="en-US" sz="1800" spc="-1" strike="noStrike">
                <a:solidFill>
                  <a:srgbClr val="000000"/>
                </a:solidFill>
                <a:latin typeface="等线"/>
              </a:rPr>
              <a:t> of CoT Monitoring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1. detects reward hacking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2. CoT can reveal misaligned plans overtly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3. CoT can conceal misalignment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79" name="Picture 10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7601760" y="1542240"/>
            <a:ext cx="3768480" cy="1963080"/>
          </a:xfrm>
          <a:prstGeom prst="rect">
            <a:avLst/>
          </a:prstGeom>
          <a:ln w="0">
            <a:noFill/>
          </a:ln>
        </p:spPr>
      </p:pic>
      <p:sp>
        <p:nvSpPr>
          <p:cNvPr id="280" name="Text Box 11"/>
          <p:cNvSpPr/>
          <p:nvPr/>
        </p:nvSpPr>
        <p:spPr>
          <a:xfrm>
            <a:off x="7884000" y="1247040"/>
            <a:ext cx="3304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等线"/>
              </a:rPr>
              <a:t>Causal vs Non-Causal CoTs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Text Box 13"/>
          <p:cNvSpPr/>
          <p:nvPr/>
        </p:nvSpPr>
        <p:spPr>
          <a:xfrm>
            <a:off x="7203600" y="3483720"/>
            <a:ext cx="491760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等线"/>
              </a:rPr>
              <a:t>Here x is the prompt, y is the answer, zi denote CoT tokens,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等线"/>
              </a:rPr>
              <a:t>z̃i denote others latents in the computation (e.g. activations)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2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4" name="文本框 4"/>
          <p:cNvSpPr/>
          <p:nvPr/>
        </p:nvSpPr>
        <p:spPr>
          <a:xfrm>
            <a:off x="1644480" y="224280"/>
            <a:ext cx="74844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Addressing the Challenges: Maintaining Monitorability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85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86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87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8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89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0" name="Rounded Rectangle 5"/>
          <p:cNvSpPr/>
          <p:nvPr/>
        </p:nvSpPr>
        <p:spPr>
          <a:xfrm>
            <a:off x="248400" y="1713960"/>
            <a:ext cx="3868560" cy="46454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Rounded Rectangle 6"/>
          <p:cNvSpPr/>
          <p:nvPr/>
        </p:nvSpPr>
        <p:spPr>
          <a:xfrm>
            <a:off x="4276080" y="1713960"/>
            <a:ext cx="3791160" cy="46454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Rounded Rectangle 7"/>
          <p:cNvSpPr/>
          <p:nvPr/>
        </p:nvSpPr>
        <p:spPr>
          <a:xfrm>
            <a:off x="8303400" y="1713960"/>
            <a:ext cx="3821760" cy="464544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Text Box 9"/>
          <p:cNvSpPr/>
          <p:nvPr/>
        </p:nvSpPr>
        <p:spPr>
          <a:xfrm>
            <a:off x="419040" y="1966680"/>
            <a:ext cx="35182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等线"/>
              </a:rPr>
              <a:t>Monitorability Tax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Avoid applying strong optimization pressures directly to the chain-of-thought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4" name="Text Box 10"/>
          <p:cNvSpPr/>
          <p:nvPr/>
        </p:nvSpPr>
        <p:spPr>
          <a:xfrm>
            <a:off x="4471200" y="1928520"/>
            <a:ext cx="3401280" cy="36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等线"/>
              </a:rPr>
              <a:t>Incentives for Pressure vs. Safety</a:t>
            </a: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Showing CoT to users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Alternative remedies, like showing users summaries produced by an auxiliary model, can help maintain unrestricted CoTs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5" name="Text Box 11"/>
          <p:cNvSpPr/>
          <p:nvPr/>
        </p:nvSpPr>
        <p:spPr>
          <a:xfrm>
            <a:off x="8467200" y="2063880"/>
            <a:ext cx="353736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等线"/>
              </a:rPr>
              <a:t>Revisiting Process-based vs. Outcome-based Supervision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express reasoning freely in CoT.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2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8" name="文本框 4"/>
          <p:cNvSpPr/>
          <p:nvPr/>
        </p:nvSpPr>
        <p:spPr>
          <a:xfrm>
            <a:off x="1644480" y="224280"/>
            <a:ext cx="74844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Backdoors and Self-Awareness in Reasoning Models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99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300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301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02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303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4" name="Text Box 2"/>
          <p:cNvSpPr/>
          <p:nvPr/>
        </p:nvSpPr>
        <p:spPr>
          <a:xfrm>
            <a:off x="1518120" y="1607760"/>
            <a:ext cx="937296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Backdoored Models: Models trained to exhibit broad misalignment only when a specific trigger is present. This makes detection even harder.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Self-Awareness: Reasoning models can often describe and explain their backdoor triggers within their CoT, demonstrating a form of self-awareness, even without explicit training to do so.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Implication for Monitoring: While CoT monitoring can expose these backdoors, its reliability varies.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矩形 9"/>
          <p:cNvSpPr/>
          <p:nvPr/>
        </p:nvSpPr>
        <p:spPr>
          <a:xfrm>
            <a:off x="0" y="0"/>
            <a:ext cx="407700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矩形 25"/>
          <p:cNvSpPr/>
          <p:nvPr/>
        </p:nvSpPr>
        <p:spPr>
          <a:xfrm>
            <a:off x="695160" y="2362320"/>
            <a:ext cx="10801080" cy="2133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7" name="组合 1"/>
          <p:cNvGrpSpPr/>
          <p:nvPr/>
        </p:nvGrpSpPr>
        <p:grpSpPr>
          <a:xfrm>
            <a:off x="557640" y="2105640"/>
            <a:ext cx="11978640" cy="2619360"/>
            <a:chOff x="557640" y="2105640"/>
            <a:chExt cx="11978640" cy="2619360"/>
          </a:xfrm>
        </p:grpSpPr>
        <p:sp>
          <p:nvSpPr>
            <p:cNvPr id="308" name="文本框 21"/>
            <p:cNvSpPr/>
            <p:nvPr/>
          </p:nvSpPr>
          <p:spPr>
            <a:xfrm>
              <a:off x="557640" y="2105640"/>
              <a:ext cx="3606480" cy="261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16600" spc="-1" strike="noStrike">
                  <a:solidFill>
                    <a:srgbClr val="404040"/>
                  </a:solidFill>
                  <a:latin typeface="Times New Roman"/>
                  <a:ea typeface="微软雅黑"/>
                </a:rPr>
                <a:t>03</a:t>
              </a:r>
              <a:endParaRPr b="0" lang="en-US" sz="16600" spc="-1" strike="noStrike">
                <a:latin typeface="Arial"/>
              </a:endParaRPr>
            </a:p>
          </p:txBody>
        </p:sp>
        <p:sp>
          <p:nvSpPr>
            <p:cNvPr id="309" name="文本框 13"/>
            <p:cNvSpPr/>
            <p:nvPr/>
          </p:nvSpPr>
          <p:spPr>
            <a:xfrm>
              <a:off x="4256280" y="2967480"/>
              <a:ext cx="828000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4800" spc="-1" strike="noStrike">
                  <a:solidFill>
                    <a:srgbClr val="404040"/>
                  </a:solidFill>
                  <a:latin typeface="楷体"/>
                  <a:ea typeface="楷体"/>
                </a:rPr>
                <a:t>Existing Methods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53FE88-8932-47D5-AC6C-AB12EB4223A4}" type="slidenum">
              <a:t>13</a:t>
            </a:fld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3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12" name="文本框 4"/>
          <p:cNvSpPr/>
          <p:nvPr/>
        </p:nvSpPr>
        <p:spPr>
          <a:xfrm>
            <a:off x="1644480" y="224280"/>
            <a:ext cx="74844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Introducing ReasoningShield: A Tailored Solution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13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314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315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16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317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18" name="Picture 5" descr=""/>
          <p:cNvPicPr/>
          <p:nvPr/>
        </p:nvPicPr>
        <p:blipFill>
          <a:blip r:embed="rId3">
            <a:lum bright="6000"/>
          </a:blip>
          <a:srcRect l="2189" t="2612" r="6100" b="1794"/>
          <a:stretch/>
        </p:blipFill>
        <p:spPr>
          <a:xfrm>
            <a:off x="2451240" y="1177200"/>
            <a:ext cx="7289280" cy="4703760"/>
          </a:xfrm>
          <a:prstGeom prst="rect">
            <a:avLst/>
          </a:prstGeom>
          <a:ln w="0">
            <a:noFill/>
          </a:ln>
        </p:spPr>
      </p:pic>
      <p:sp>
        <p:nvSpPr>
          <p:cNvPr id="319" name="Text Box 6"/>
          <p:cNvSpPr/>
          <p:nvPr/>
        </p:nvSpPr>
        <p:spPr>
          <a:xfrm>
            <a:off x="2693520" y="6106680"/>
            <a:ext cx="72892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等线"/>
              </a:rPr>
              <a:t>Comparison between content safety detection over the Question-Answer (QA) and Question-Thought (QT) pairs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3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22" name="文本框 4"/>
          <p:cNvSpPr/>
          <p:nvPr/>
        </p:nvSpPr>
        <p:spPr>
          <a:xfrm>
            <a:off x="1644480" y="224280"/>
            <a:ext cx="74844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Introducing ReasoningShield: A Tailored Solution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23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324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325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26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327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8" name="Text Box 6"/>
          <p:cNvSpPr/>
          <p:nvPr/>
        </p:nvSpPr>
        <p:spPr>
          <a:xfrm>
            <a:off x="2586240" y="5737320"/>
            <a:ext cx="7289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等线"/>
              </a:rPr>
              <a:t>The overall workflow of ReasoningShield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29" name="Picture 2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2408040" y="1257840"/>
            <a:ext cx="7647120" cy="434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矩形 9"/>
          <p:cNvSpPr/>
          <p:nvPr/>
        </p:nvSpPr>
        <p:spPr>
          <a:xfrm>
            <a:off x="0" y="0"/>
            <a:ext cx="407700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矩形 25"/>
          <p:cNvSpPr/>
          <p:nvPr/>
        </p:nvSpPr>
        <p:spPr>
          <a:xfrm>
            <a:off x="695160" y="2362320"/>
            <a:ext cx="10801080" cy="2133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2" name="组合 1"/>
          <p:cNvGrpSpPr/>
          <p:nvPr/>
        </p:nvGrpSpPr>
        <p:grpSpPr>
          <a:xfrm>
            <a:off x="557640" y="2105640"/>
            <a:ext cx="11978640" cy="2619360"/>
            <a:chOff x="557640" y="2105640"/>
            <a:chExt cx="11978640" cy="2619360"/>
          </a:xfrm>
        </p:grpSpPr>
        <p:sp>
          <p:nvSpPr>
            <p:cNvPr id="333" name="文本框 21"/>
            <p:cNvSpPr/>
            <p:nvPr/>
          </p:nvSpPr>
          <p:spPr>
            <a:xfrm>
              <a:off x="557640" y="2105640"/>
              <a:ext cx="3606480" cy="261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16600" spc="-1" strike="noStrike">
                  <a:solidFill>
                    <a:srgbClr val="404040"/>
                  </a:solidFill>
                  <a:latin typeface="Times New Roman"/>
                  <a:ea typeface="微软雅黑"/>
                </a:rPr>
                <a:t>04</a:t>
              </a:r>
              <a:endParaRPr b="0" lang="en-US" sz="16600" spc="-1" strike="noStrike">
                <a:latin typeface="Arial"/>
              </a:endParaRPr>
            </a:p>
          </p:txBody>
        </p:sp>
        <p:sp>
          <p:nvSpPr>
            <p:cNvPr id="334" name="文本框 13"/>
            <p:cNvSpPr/>
            <p:nvPr/>
          </p:nvSpPr>
          <p:spPr>
            <a:xfrm>
              <a:off x="4256280" y="2967480"/>
              <a:ext cx="828000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4800" spc="-1" strike="noStrike">
                  <a:solidFill>
                    <a:srgbClr val="404040"/>
                  </a:solidFill>
                  <a:latin typeface="楷体"/>
                  <a:ea typeface="楷体"/>
                </a:rPr>
                <a:t>Conclusion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4F3F8C-2D4C-4D6C-9D93-CDBA811C28C1}" type="slidenum">
              <a:t>16</a:t>
            </a:fld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4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7" name="文本框 4"/>
          <p:cNvSpPr/>
          <p:nvPr/>
        </p:nvSpPr>
        <p:spPr>
          <a:xfrm>
            <a:off x="1644480" y="224280"/>
            <a:ext cx="74844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Key Findings &amp; Results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38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339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340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41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342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3" name="Rounded Rectangle 6"/>
          <p:cNvSpPr/>
          <p:nvPr/>
        </p:nvSpPr>
        <p:spPr>
          <a:xfrm>
            <a:off x="1216080" y="1480320"/>
            <a:ext cx="9894240" cy="49564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Text Box 7"/>
          <p:cNvSpPr/>
          <p:nvPr/>
        </p:nvSpPr>
        <p:spPr>
          <a:xfrm>
            <a:off x="1527120" y="1791360"/>
            <a:ext cx="921348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Reasoning Models are Vulnerable</a:t>
            </a: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CoT is a Double-Edged Sword: It can either expose or hide malicious intent, posing a challenge for safety monitoring.</a:t>
            </a: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Models Can Be Deceptive: They can produce misleading but plausible rationalizations for harmful actions, while retaining knowledge of the correct information.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A "Safety-First" Approach: As AI models become more complex and widely used, CoT monitoring may become one of the few tools available for identifying latent misalignments.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矩形 9"/>
          <p:cNvSpPr/>
          <p:nvPr/>
        </p:nvSpPr>
        <p:spPr>
          <a:xfrm>
            <a:off x="0" y="0"/>
            <a:ext cx="407700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矩形 25"/>
          <p:cNvSpPr/>
          <p:nvPr/>
        </p:nvSpPr>
        <p:spPr>
          <a:xfrm>
            <a:off x="695160" y="2362320"/>
            <a:ext cx="10801080" cy="2133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7" name="组合 1"/>
          <p:cNvGrpSpPr/>
          <p:nvPr/>
        </p:nvGrpSpPr>
        <p:grpSpPr>
          <a:xfrm>
            <a:off x="557640" y="2105640"/>
            <a:ext cx="11978640" cy="2567520"/>
            <a:chOff x="557640" y="2105640"/>
            <a:chExt cx="11978640" cy="2567520"/>
          </a:xfrm>
        </p:grpSpPr>
        <p:sp>
          <p:nvSpPr>
            <p:cNvPr id="348" name="文本框 21"/>
            <p:cNvSpPr/>
            <p:nvPr/>
          </p:nvSpPr>
          <p:spPr>
            <a:xfrm>
              <a:off x="557640" y="2105640"/>
              <a:ext cx="3606480" cy="256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文本框 13"/>
            <p:cNvSpPr/>
            <p:nvPr/>
          </p:nvSpPr>
          <p:spPr>
            <a:xfrm>
              <a:off x="4256280" y="2967480"/>
              <a:ext cx="828000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4800" spc="-1" strike="noStrike">
                  <a:solidFill>
                    <a:srgbClr val="404040"/>
                  </a:solidFill>
                  <a:latin typeface="楷体"/>
                  <a:ea typeface="楷体"/>
                </a:rPr>
                <a:t>References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BF31E0-ADC4-4D5A-852C-590A37C9A93F}" type="slidenum">
              <a:t>18</a:t>
            </a:fld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文本框 4"/>
          <p:cNvSpPr/>
          <p:nvPr/>
        </p:nvSpPr>
        <p:spPr>
          <a:xfrm>
            <a:off x="1644480" y="224280"/>
            <a:ext cx="74844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References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52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353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354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55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356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7" name="Text Box 2"/>
          <p:cNvSpPr/>
          <p:nvPr/>
        </p:nvSpPr>
        <p:spPr>
          <a:xfrm>
            <a:off x="1518120" y="1607760"/>
            <a:ext cx="937296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1. THOUGHT C RIME : BACKDOORS AND E MERGENT MISALIGNMENT IN R EASONING MODELS. J. Chua., et. 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2. Monitoring Reasoning Models for Misbehavior and the Risks of Promoting Obfuscation. B. Baker., et. 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3. ReasoningShield: Content Safety Detection over Reasoning Traces of Large Reasoning Models. C. Li., et. 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4. Reasoning Models Don't Always Say What They Think. Y. Chen., et. 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5. Chain-of-Thought Reasoning In The Wild Is Not Always Faithful. I. Arcuschin., et. al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9"/>
          <p:cNvSpPr/>
          <p:nvPr/>
        </p:nvSpPr>
        <p:spPr>
          <a:xfrm>
            <a:off x="0" y="0"/>
            <a:ext cx="407700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矩形 25"/>
          <p:cNvSpPr/>
          <p:nvPr/>
        </p:nvSpPr>
        <p:spPr>
          <a:xfrm>
            <a:off x="695160" y="2362320"/>
            <a:ext cx="10801080" cy="2133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9" name="组合 1"/>
          <p:cNvGrpSpPr/>
          <p:nvPr/>
        </p:nvGrpSpPr>
        <p:grpSpPr>
          <a:xfrm>
            <a:off x="557640" y="2105640"/>
            <a:ext cx="11978640" cy="2619360"/>
            <a:chOff x="557640" y="2105640"/>
            <a:chExt cx="11978640" cy="2619360"/>
          </a:xfrm>
        </p:grpSpPr>
        <p:sp>
          <p:nvSpPr>
            <p:cNvPr id="190" name="文本框 21"/>
            <p:cNvSpPr/>
            <p:nvPr/>
          </p:nvSpPr>
          <p:spPr>
            <a:xfrm>
              <a:off x="557640" y="2105640"/>
              <a:ext cx="3606480" cy="261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16600" spc="-1" strike="noStrike">
                  <a:solidFill>
                    <a:srgbClr val="404040"/>
                  </a:solidFill>
                  <a:latin typeface="Times New Roman"/>
                  <a:ea typeface="微软雅黑"/>
                </a:rPr>
                <a:t>01</a:t>
              </a:r>
              <a:endParaRPr b="0" lang="en-US" sz="16600" spc="-1" strike="noStrike">
                <a:latin typeface="Arial"/>
              </a:endParaRPr>
            </a:p>
          </p:txBody>
        </p:sp>
        <p:sp>
          <p:nvSpPr>
            <p:cNvPr id="191" name="文本框 13"/>
            <p:cNvSpPr/>
            <p:nvPr/>
          </p:nvSpPr>
          <p:spPr>
            <a:xfrm>
              <a:off x="4256280" y="2967480"/>
              <a:ext cx="828000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4800" spc="-1" strike="noStrike">
                  <a:solidFill>
                    <a:srgbClr val="404040"/>
                  </a:solidFill>
                  <a:latin typeface="楷体"/>
                  <a:ea typeface="楷体"/>
                </a:rPr>
                <a:t>Introduction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A32D10-8820-41C4-B624-97F87D2099C4}" type="slidenum">
              <a:t>2</a:t>
            </a:fld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矩形 25"/>
          <p:cNvSpPr/>
          <p:nvPr/>
        </p:nvSpPr>
        <p:spPr>
          <a:xfrm>
            <a:off x="0" y="0"/>
            <a:ext cx="1219176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50796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矩形 41"/>
          <p:cNvSpPr/>
          <p:nvPr/>
        </p:nvSpPr>
        <p:spPr>
          <a:xfrm>
            <a:off x="0" y="1409760"/>
            <a:ext cx="12191760" cy="4499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文本框 1"/>
          <p:cNvSpPr/>
          <p:nvPr/>
        </p:nvSpPr>
        <p:spPr>
          <a:xfrm>
            <a:off x="0" y="2007720"/>
            <a:ext cx="121917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zh-CN" sz="9600" spc="-1" strike="noStrike">
                <a:solidFill>
                  <a:srgbClr val="404040"/>
                </a:solidFill>
                <a:latin typeface="楷体"/>
                <a:ea typeface="楷体"/>
              </a:rPr>
              <a:t>谢谢各位专家！</a:t>
            </a:r>
            <a:endParaRPr b="0" lang="en-US" sz="9600" spc="-1" strike="noStrike">
              <a:latin typeface="Arial"/>
            </a:endParaRPr>
          </a:p>
        </p:txBody>
      </p:sp>
      <p:grpSp>
        <p:nvGrpSpPr>
          <p:cNvPr id="361" name="组合 43"/>
          <p:cNvGrpSpPr/>
          <p:nvPr/>
        </p:nvGrpSpPr>
        <p:grpSpPr>
          <a:xfrm>
            <a:off x="8898480" y="173160"/>
            <a:ext cx="2930400" cy="1062720"/>
            <a:chOff x="8898480" y="173160"/>
            <a:chExt cx="2930400" cy="1062720"/>
          </a:xfrm>
        </p:grpSpPr>
        <p:grpSp>
          <p:nvGrpSpPr>
            <p:cNvPr id="362" name="组合 44"/>
            <p:cNvGrpSpPr/>
            <p:nvPr/>
          </p:nvGrpSpPr>
          <p:grpSpPr>
            <a:xfrm>
              <a:off x="8898480" y="173160"/>
              <a:ext cx="2930400" cy="1062720"/>
              <a:chOff x="8898480" y="173160"/>
              <a:chExt cx="2930400" cy="1062720"/>
            </a:xfrm>
          </p:grpSpPr>
          <p:pic>
            <p:nvPicPr>
              <p:cNvPr id="363" name="图片 46" descr=""/>
              <p:cNvPicPr/>
              <p:nvPr/>
            </p:nvPicPr>
            <p:blipFill>
              <a:blip r:embed="rId1"/>
              <a:stretch/>
            </p:blipFill>
            <p:spPr>
              <a:xfrm>
                <a:off x="8898480" y="173160"/>
                <a:ext cx="1062720" cy="10627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64" name="图片 47" descr=""/>
              <p:cNvPicPr/>
              <p:nvPr/>
            </p:nvPicPr>
            <p:blipFill>
              <a:blip r:embed="rId2"/>
              <a:stretch/>
            </p:blipFill>
            <p:spPr>
              <a:xfrm>
                <a:off x="9984240" y="199800"/>
                <a:ext cx="1844640" cy="7632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365" name="矩形 45"/>
            <p:cNvSpPr/>
            <p:nvPr/>
          </p:nvSpPr>
          <p:spPr>
            <a:xfrm>
              <a:off x="10040400" y="975600"/>
              <a:ext cx="169092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1000" spc="-1" strike="noStrike">
                  <a:solidFill>
                    <a:srgbClr val="ffffff"/>
                  </a:solidFill>
                  <a:latin typeface="Calibri"/>
                  <a:ea typeface="宋体"/>
                </a:rPr>
                <a:t>FUDAN UNIVERSITY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366" name="组合 3"/>
          <p:cNvGrpSpPr/>
          <p:nvPr/>
        </p:nvGrpSpPr>
        <p:grpSpPr>
          <a:xfrm>
            <a:off x="1567800" y="4024080"/>
            <a:ext cx="9056160" cy="360"/>
            <a:chOff x="1567800" y="4024080"/>
            <a:chExt cx="9056160" cy="360"/>
          </a:xfrm>
        </p:grpSpPr>
        <p:sp>
          <p:nvSpPr>
            <p:cNvPr id="367" name="直接连接符 51"/>
            <p:cNvSpPr/>
            <p:nvPr/>
          </p:nvSpPr>
          <p:spPr>
            <a:xfrm>
              <a:off x="6551640" y="4024080"/>
              <a:ext cx="4072320" cy="360"/>
            </a:xfrm>
            <a:prstGeom prst="line">
              <a:avLst/>
            </a:prstGeom>
            <a:ln w="25400">
              <a:solidFill>
                <a:srgbClr val="104b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" name="直接连接符 52"/>
            <p:cNvSpPr/>
            <p:nvPr/>
          </p:nvSpPr>
          <p:spPr>
            <a:xfrm>
              <a:off x="1567800" y="4024080"/>
              <a:ext cx="5217480" cy="36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69" name="Picture 2" descr=""/>
          <p:cNvPicPr/>
          <p:nvPr/>
        </p:nvPicPr>
        <p:blipFill>
          <a:blip r:embed="rId3"/>
          <a:srcRect l="17519" t="0" r="0" b="0"/>
          <a:stretch/>
        </p:blipFill>
        <p:spPr>
          <a:xfrm>
            <a:off x="174960" y="173520"/>
            <a:ext cx="4365720" cy="779400"/>
          </a:xfrm>
          <a:prstGeom prst="rect">
            <a:avLst/>
          </a:prstGeom>
          <a:ln w="0">
            <a:noFill/>
          </a:ln>
        </p:spPr>
      </p:pic>
      <p:sp>
        <p:nvSpPr>
          <p:cNvPr id="370" name="文本框 15"/>
          <p:cNvSpPr/>
          <p:nvPr/>
        </p:nvSpPr>
        <p:spPr>
          <a:xfrm>
            <a:off x="5145480" y="6235920"/>
            <a:ext cx="6727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299" strike="noStrike">
                <a:solidFill>
                  <a:srgbClr val="ffffff"/>
                </a:solidFill>
                <a:latin typeface="Times New Roman"/>
                <a:ea typeface="楷体"/>
              </a:rPr>
              <a:t>2025-06-27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1" name="矩形: 圆角 16"/>
          <p:cNvSpPr/>
          <p:nvPr/>
        </p:nvSpPr>
        <p:spPr>
          <a:xfrm>
            <a:off x="1567800" y="4909680"/>
            <a:ext cx="2849400" cy="385560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algn="ctr" blurRad="4572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299" strike="noStrike">
                <a:solidFill>
                  <a:srgbClr val="ffffff"/>
                </a:solidFill>
                <a:latin typeface="楷体"/>
                <a:ea typeface="楷体"/>
              </a:rPr>
              <a:t>答辩人：卡穆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2" name="矩形: 圆角 17"/>
          <p:cNvSpPr/>
          <p:nvPr/>
        </p:nvSpPr>
        <p:spPr>
          <a:xfrm>
            <a:off x="4615920" y="4909680"/>
            <a:ext cx="2849400" cy="385560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algn="ctr" blurRad="4572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299" strike="noStrike">
                <a:solidFill>
                  <a:srgbClr val="ffffff"/>
                </a:solidFill>
                <a:latin typeface="楷体"/>
                <a:ea typeface="楷体"/>
              </a:rPr>
              <a:t>导师：马兴军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3" name="矩形: 圆角 18"/>
          <p:cNvSpPr/>
          <p:nvPr/>
        </p:nvSpPr>
        <p:spPr>
          <a:xfrm>
            <a:off x="7663680" y="4909680"/>
            <a:ext cx="3275640" cy="385560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algn="ctr" blurRad="4572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800" spc="299" strike="noStrike">
                <a:solidFill>
                  <a:srgbClr val="ffffff"/>
                </a:solidFill>
                <a:latin typeface="楷体"/>
                <a:ea typeface="楷体"/>
              </a:rPr>
              <a:t>专业方向：软件工程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1A77AE-6DE5-438A-900D-C4F1E9EDF99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1.1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4" name="文本框 4"/>
          <p:cNvSpPr/>
          <p:nvPr/>
        </p:nvSpPr>
        <p:spPr>
          <a:xfrm>
            <a:off x="1644480" y="223920"/>
            <a:ext cx="6271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Introduction &amp; Motivation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95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196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197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98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199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0" name="Text Box 6"/>
          <p:cNvSpPr/>
          <p:nvPr/>
        </p:nvSpPr>
        <p:spPr>
          <a:xfrm>
            <a:off x="981720" y="3521880"/>
            <a:ext cx="5092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common steps to developing LLMs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1" name="Picture 7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972720" y="1450440"/>
            <a:ext cx="5110920" cy="14587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8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972720" y="4084920"/>
            <a:ext cx="5285520" cy="1914120"/>
          </a:xfrm>
          <a:prstGeom prst="rect">
            <a:avLst/>
          </a:prstGeom>
          <a:ln w="0">
            <a:noFill/>
          </a:ln>
        </p:spPr>
      </p:pic>
      <p:sp>
        <p:nvSpPr>
          <p:cNvPr id="203" name="Text Box 10"/>
          <p:cNvSpPr/>
          <p:nvPr/>
        </p:nvSpPr>
        <p:spPr>
          <a:xfrm>
            <a:off x="933480" y="6300360"/>
            <a:ext cx="5364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specializes LLMs for specific use cases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4" name="Picture 12" descr=""/>
          <p:cNvPicPr/>
          <p:nvPr/>
        </p:nvPicPr>
        <p:blipFill>
          <a:blip r:embed="rId5">
            <a:lum bright="6000"/>
          </a:blip>
          <a:stretch/>
        </p:blipFill>
        <p:spPr>
          <a:xfrm>
            <a:off x="6892200" y="1450440"/>
            <a:ext cx="4766760" cy="1857600"/>
          </a:xfrm>
          <a:prstGeom prst="rect">
            <a:avLst/>
          </a:prstGeom>
          <a:ln w="0">
            <a:noFill/>
          </a:ln>
        </p:spPr>
      </p:pic>
      <p:sp>
        <p:nvSpPr>
          <p:cNvPr id="205" name="Text Box 13"/>
          <p:cNvSpPr/>
          <p:nvPr/>
        </p:nvSpPr>
        <p:spPr>
          <a:xfrm>
            <a:off x="6892920" y="3657600"/>
            <a:ext cx="4820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Rise of Large Reasoning Models (LRMs)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6" name="Picture 14" descr=""/>
          <p:cNvPicPr/>
          <p:nvPr/>
        </p:nvPicPr>
        <p:blipFill>
          <a:blip r:embed="rId6">
            <a:lum bright="6000"/>
          </a:blip>
          <a:stretch/>
        </p:blipFill>
        <p:spPr>
          <a:xfrm>
            <a:off x="7597080" y="4084920"/>
            <a:ext cx="3722040" cy="2215080"/>
          </a:xfrm>
          <a:prstGeom prst="rect">
            <a:avLst/>
          </a:prstGeom>
          <a:ln w="0">
            <a:noFill/>
          </a:ln>
        </p:spPr>
      </p:pic>
      <p:sp>
        <p:nvSpPr>
          <p:cNvPr id="207" name="Text Box 20"/>
          <p:cNvSpPr/>
          <p:nvPr/>
        </p:nvSpPr>
        <p:spPr>
          <a:xfrm>
            <a:off x="8373600" y="6495480"/>
            <a:ext cx="32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LLM vs LRM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1.1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0" name="文本框 4"/>
          <p:cNvSpPr/>
          <p:nvPr/>
        </p:nvSpPr>
        <p:spPr>
          <a:xfrm>
            <a:off x="1644480" y="223920"/>
            <a:ext cx="6271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Introduction &amp; Motivation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11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12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13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14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15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16" name="Picture 5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817920" y="1693440"/>
            <a:ext cx="6552360" cy="2973960"/>
          </a:xfrm>
          <a:prstGeom prst="rect">
            <a:avLst/>
          </a:prstGeom>
          <a:ln w="0">
            <a:noFill/>
          </a:ln>
        </p:spPr>
      </p:pic>
      <p:sp>
        <p:nvSpPr>
          <p:cNvPr id="217" name="Text Box 6"/>
          <p:cNvSpPr/>
          <p:nvPr/>
        </p:nvSpPr>
        <p:spPr>
          <a:xfrm>
            <a:off x="817920" y="5387400"/>
            <a:ext cx="7097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"</a:t>
            </a:r>
            <a:r>
              <a:rPr b="1" lang="en-US" sz="1800" spc="-1" strike="noStrike">
                <a:solidFill>
                  <a:srgbClr val="000000"/>
                </a:solidFill>
                <a:latin typeface="等线"/>
              </a:rPr>
              <a:t>Reasoning" is used at two different levels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1) processing the input and generating via multiple intermediate steps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2) providing reasoning as part of the response to the user.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8" name="Picture 7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7370280" y="1693440"/>
            <a:ext cx="4392720" cy="1665720"/>
          </a:xfrm>
          <a:prstGeom prst="rect">
            <a:avLst/>
          </a:prstGeom>
          <a:ln w="0">
            <a:noFill/>
          </a:ln>
        </p:spPr>
      </p:pic>
      <p:sp>
        <p:nvSpPr>
          <p:cNvPr id="219" name="Text Box 8"/>
          <p:cNvSpPr/>
          <p:nvPr/>
        </p:nvSpPr>
        <p:spPr>
          <a:xfrm>
            <a:off x="7514640" y="3852000"/>
            <a:ext cx="4179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strengths and weaknesses of reasoning models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1.1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2" name="文本框 4"/>
          <p:cNvSpPr/>
          <p:nvPr/>
        </p:nvSpPr>
        <p:spPr>
          <a:xfrm>
            <a:off x="1644480" y="223920"/>
            <a:ext cx="6271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Introduction &amp; Motivation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23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24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25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26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27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8" name="Picture 5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983160" y="1336680"/>
            <a:ext cx="6464520" cy="4555080"/>
          </a:xfrm>
          <a:prstGeom prst="rect">
            <a:avLst/>
          </a:prstGeom>
          <a:ln w="0">
            <a:noFill/>
          </a:ln>
        </p:spPr>
      </p:pic>
      <p:sp>
        <p:nvSpPr>
          <p:cNvPr id="229" name="Text Box 6"/>
          <p:cNvSpPr/>
          <p:nvPr/>
        </p:nvSpPr>
        <p:spPr>
          <a:xfrm>
            <a:off x="1380960" y="6145560"/>
            <a:ext cx="5403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Development process of LRM- DeepSeek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Text Box 7"/>
          <p:cNvSpPr/>
          <p:nvPr/>
        </p:nvSpPr>
        <p:spPr>
          <a:xfrm>
            <a:off x="7320240" y="1768320"/>
            <a:ext cx="441216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(1) DeepSeek-R1-Zero: This model is based on the 671B pre-trained DeepSeek-V3 base model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(2) DeepSeek-R1: This is DeepSeek’s flagship reasoning model, built upon DeepSeek-R1-Zero.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(3) DeepSeek-R1-Distill*: Using the SFT data generated in the previous steps, the DeepSeek team fine-tuned Qwen and Llama models to enhance their reasoning abilities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1.1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3" name="文本框 4"/>
          <p:cNvSpPr/>
          <p:nvPr/>
        </p:nvSpPr>
        <p:spPr>
          <a:xfrm>
            <a:off x="1644480" y="223920"/>
            <a:ext cx="6271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Introduction &amp; Motivation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34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35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36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37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38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39" name="Picture 5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1934280" y="1451520"/>
            <a:ext cx="8323200" cy="3332880"/>
          </a:xfrm>
          <a:prstGeom prst="rect">
            <a:avLst/>
          </a:prstGeom>
          <a:ln w="0">
            <a:noFill/>
          </a:ln>
        </p:spPr>
      </p:pic>
      <p:sp>
        <p:nvSpPr>
          <p:cNvPr id="240" name="Text Box 8"/>
          <p:cNvSpPr/>
          <p:nvPr/>
        </p:nvSpPr>
        <p:spPr>
          <a:xfrm>
            <a:off x="2072160" y="5076720"/>
            <a:ext cx="8047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While reasoning traces enhance transparency, they can contain unsafe content even when the final answer appears safe.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Strong reasoning abilities can be misused to facilitate harmful actions or spread misinformation. 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Reasoning steps can reveal or conceal misaligned intentions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1.2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43" name="文本框 4"/>
          <p:cNvSpPr/>
          <p:nvPr/>
        </p:nvSpPr>
        <p:spPr>
          <a:xfrm>
            <a:off x="1644480" y="223920"/>
            <a:ext cx="6271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Research Questions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44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45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46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7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48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9" name="Text Box 2"/>
          <p:cNvSpPr/>
          <p:nvPr/>
        </p:nvSpPr>
        <p:spPr>
          <a:xfrm>
            <a:off x="1518120" y="1607760"/>
            <a:ext cx="9372960" cy="47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How can we effectively detect and mitigate safety risks embedded within the internal reasoning of AI models?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Can we develop a safety detection model specifically tailored for reasoning traces that outperforms traditional methods?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What are the characteristics of reasoning that can reveal or conceal misaligned intentions?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矩形 9"/>
          <p:cNvSpPr/>
          <p:nvPr/>
        </p:nvSpPr>
        <p:spPr>
          <a:xfrm>
            <a:off x="0" y="0"/>
            <a:ext cx="4077000" cy="688752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矩形 25"/>
          <p:cNvSpPr/>
          <p:nvPr/>
        </p:nvSpPr>
        <p:spPr>
          <a:xfrm>
            <a:off x="695160" y="2362320"/>
            <a:ext cx="10801080" cy="2133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57200" rotWithShape="0" sx="102000" sy="10200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2" name="组合 1"/>
          <p:cNvGrpSpPr/>
          <p:nvPr/>
        </p:nvGrpSpPr>
        <p:grpSpPr>
          <a:xfrm>
            <a:off x="557640" y="2105640"/>
            <a:ext cx="11978640" cy="2619360"/>
            <a:chOff x="557640" y="2105640"/>
            <a:chExt cx="11978640" cy="2619360"/>
          </a:xfrm>
        </p:grpSpPr>
        <p:sp>
          <p:nvSpPr>
            <p:cNvPr id="253" name="文本框 21"/>
            <p:cNvSpPr/>
            <p:nvPr/>
          </p:nvSpPr>
          <p:spPr>
            <a:xfrm>
              <a:off x="557640" y="2105640"/>
              <a:ext cx="3606480" cy="261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16600" spc="-1" strike="noStrike">
                  <a:solidFill>
                    <a:srgbClr val="404040"/>
                  </a:solidFill>
                  <a:latin typeface="Times New Roman"/>
                  <a:ea typeface="微软雅黑"/>
                </a:rPr>
                <a:t>02</a:t>
              </a:r>
              <a:endParaRPr b="0" lang="en-US" sz="16600" spc="-1" strike="noStrike">
                <a:latin typeface="Arial"/>
              </a:endParaRPr>
            </a:p>
          </p:txBody>
        </p:sp>
        <p:sp>
          <p:nvSpPr>
            <p:cNvPr id="254" name="文本框 13"/>
            <p:cNvSpPr/>
            <p:nvPr/>
          </p:nvSpPr>
          <p:spPr>
            <a:xfrm>
              <a:off x="4256280" y="2967480"/>
              <a:ext cx="828000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4800" spc="-1" strike="noStrike">
                  <a:solidFill>
                    <a:srgbClr val="404040"/>
                  </a:solidFill>
                  <a:latin typeface="楷体"/>
                  <a:ea typeface="楷体"/>
                </a:rPr>
                <a:t>Chain of Thought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BA3917-5C16-4551-83F6-E4BC433453D9}" type="slidenum">
              <a:t>8</a:t>
            </a:fld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矩形 1"/>
          <p:cNvSpPr/>
          <p:nvPr/>
        </p:nvSpPr>
        <p:spPr>
          <a:xfrm>
            <a:off x="485280" y="-20880"/>
            <a:ext cx="895320" cy="113184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algn="ctr" blurRad="33012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文本框 3"/>
          <p:cNvSpPr/>
          <p:nvPr/>
        </p:nvSpPr>
        <p:spPr>
          <a:xfrm>
            <a:off x="248400" y="230400"/>
            <a:ext cx="14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2</a:t>
            </a:r>
            <a:r>
              <a:rPr b="1" lang="en-US" sz="36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.1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57" name="文本框 4"/>
          <p:cNvSpPr/>
          <p:nvPr/>
        </p:nvSpPr>
        <p:spPr>
          <a:xfrm>
            <a:off x="1644480" y="224280"/>
            <a:ext cx="7485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104ba4"/>
                </a:solidFill>
                <a:latin typeface="Times New Roman"/>
                <a:ea typeface="楷体"/>
              </a:rPr>
              <a:t>Emergent Misalignment in Reasoning Models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58" name="组合 15"/>
          <p:cNvGrpSpPr/>
          <p:nvPr/>
        </p:nvGrpSpPr>
        <p:grpSpPr>
          <a:xfrm>
            <a:off x="9593280" y="16200"/>
            <a:ext cx="2532600" cy="1065960"/>
            <a:chOff x="9593280" y="16200"/>
            <a:chExt cx="2532600" cy="1065960"/>
          </a:xfrm>
        </p:grpSpPr>
        <p:grpSp>
          <p:nvGrpSpPr>
            <p:cNvPr id="259" name="组合 16"/>
            <p:cNvGrpSpPr/>
            <p:nvPr/>
          </p:nvGrpSpPr>
          <p:grpSpPr>
            <a:xfrm>
              <a:off x="10544400" y="104760"/>
              <a:ext cx="1581480" cy="977400"/>
              <a:chOff x="10544400" y="104760"/>
              <a:chExt cx="1581480" cy="977400"/>
            </a:xfrm>
          </p:grpSpPr>
          <p:pic>
            <p:nvPicPr>
              <p:cNvPr id="260" name="图片 18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44400" y="104760"/>
                <a:ext cx="1581480" cy="622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61" name="矩形 19"/>
              <p:cNvSpPr/>
              <p:nvPr/>
            </p:nvSpPr>
            <p:spPr>
              <a:xfrm>
                <a:off x="10567440" y="687960"/>
                <a:ext cx="155844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宋体"/>
                  </a:rPr>
                  <a:t>FUDAN UNIVERSITY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pic>
          <p:nvPicPr>
            <p:cNvPr id="262" name="Picture 4" descr="https://gimg2.baidu.com/image_search/src=http%3A%2F%2Fphotocdn.sohu.com%2F20110727%2FImg314721640.jpg&amp;refer=http%3A%2F%2Fphotocdn.sohu.com&amp;app=2002&amp;size=f9999,10000&amp;q=a80&amp;n=0&amp;g=0n&amp;fmt=jpeg?sec=1649139734&amp;t=ccde869f83c3a1f48c5453aae5ce240a"/>
            <p:cNvPicPr/>
            <p:nvPr/>
          </p:nvPicPr>
          <p:blipFill>
            <a:blip r:embed="rId2"/>
            <a:srcRect l="6673" t="19993" r="65058" b="6481"/>
            <a:stretch/>
          </p:blipFill>
          <p:spPr>
            <a:xfrm>
              <a:off x="9593280" y="16200"/>
              <a:ext cx="950400" cy="982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63" name="Picture 5" descr=""/>
          <p:cNvPicPr/>
          <p:nvPr/>
        </p:nvPicPr>
        <p:blipFill>
          <a:blip r:embed="rId3">
            <a:grayscl/>
            <a:lum bright="6000"/>
          </a:blip>
          <a:stretch/>
        </p:blipFill>
        <p:spPr>
          <a:xfrm>
            <a:off x="677520" y="1523520"/>
            <a:ext cx="4962240" cy="3052080"/>
          </a:xfrm>
          <a:prstGeom prst="rect">
            <a:avLst/>
          </a:prstGeom>
          <a:ln w="0">
            <a:noFill/>
          </a:ln>
        </p:spPr>
      </p:pic>
      <p:sp>
        <p:nvSpPr>
          <p:cNvPr id="264" name="Text Box 6"/>
          <p:cNvSpPr/>
          <p:nvPr/>
        </p:nvSpPr>
        <p:spPr>
          <a:xfrm>
            <a:off x="485280" y="4901400"/>
            <a:ext cx="575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等线"/>
              </a:rPr>
              <a:t>emergent misalignment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65" name="Picture 7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5847840" y="2821320"/>
            <a:ext cx="6278040" cy="3052080"/>
          </a:xfrm>
          <a:prstGeom prst="rect">
            <a:avLst/>
          </a:prstGeom>
          <a:ln w="0">
            <a:noFill/>
          </a:ln>
        </p:spPr>
      </p:pic>
      <p:sp>
        <p:nvSpPr>
          <p:cNvPr id="266" name="Text Box 9"/>
          <p:cNvSpPr/>
          <p:nvPr/>
        </p:nvSpPr>
        <p:spPr>
          <a:xfrm>
            <a:off x="6017760" y="1713960"/>
            <a:ext cx="5675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等线"/>
              </a:rPr>
              <a:t>Do reasoning models reveal their backdoor triggers in their CoT?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Text Box 10"/>
          <p:cNvSpPr/>
          <p:nvPr/>
        </p:nvSpPr>
        <p:spPr>
          <a:xfrm>
            <a:off x="1158120" y="5815440"/>
            <a:ext cx="6570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CoT can reveal misaligned plans overtly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CoT can also conceal misalignment through benign-sounding rationalizations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2025-06-26T19:53:37Z</dcterms:created>
  <dc:creator>LQ</dc:creator>
  <dc:description/>
  <dc:language>en-US</dc:language>
  <cp:lastModifiedBy/>
  <dcterms:modified xsi:type="dcterms:W3CDTF">2025-12-10T08:47:41Z</dcterms:modified>
  <cp:revision>1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71efdf54380249cd98d4d6fe66b0a95c_23</vt:lpwstr>
  </property>
  <property fmtid="{D5CDD505-2E9C-101B-9397-08002B2CF9AE}" pid="3" name="KSOProductBuildVer">
    <vt:lpwstr>1033-10.1.0.6757</vt:lpwstr>
  </property>
</Properties>
</file>